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8" r:id="rId13"/>
    <p:sldId id="258" r:id="rId14"/>
    <p:sldId id="269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45380-3736-4C92-BAA8-19C234238014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2F78A-0A57-49A8-83D1-87F656E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71AF-ECA6-4660-A6CB-3707E14CFF3A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4889-A4A9-4A78-8868-04E37EE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DVD Clip (4)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15C7620-0033-4644-BC5D-7924D9CE583D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304800" y="26670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lang="en-US" sz="4400" i="1" dirty="0" smtClean="0">
                <a:solidFill>
                  <a:schemeClr val="accent5"/>
                </a:solidFill>
              </a:rPr>
              <a:t>1895-1900</a:t>
            </a:r>
            <a:endParaRPr sz="4400" i="1" dirty="0">
              <a:solidFill>
                <a:schemeClr val="accent5"/>
              </a:solidFill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457200" y="12192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 cap="none" dirty="0" smtClean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SPANISH-AMERICAN WAR</a:t>
            </a:r>
            <a:endParaRPr sz="1600" u="sng" dirty="0"/>
          </a:p>
        </p:txBody>
      </p:sp>
      <p:pic>
        <p:nvPicPr>
          <p:cNvPr id="2052" name="Picture 4" descr="Image result for spanish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84621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45 star us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557474"/>
            <a:ext cx="1846213" cy="10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RYa5ghS7E199vBxJCW89tp6vuBa1pPGb9O2vljBYxUFGdNzn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24" y="3505200"/>
            <a:ext cx="3810000" cy="29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USS MAINE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Image result for USS m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50" y="3565764"/>
            <a:ext cx="5436848" cy="29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60374" y="1719071"/>
            <a:ext cx="8382001" cy="1862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February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1898</a:t>
            </a:r>
          </a:p>
          <a:p>
            <a:pPr lvl="1"/>
            <a:r>
              <a:rPr lang="en-US" sz="2200" dirty="0" smtClean="0"/>
              <a:t>The USS Maine was at a harbor in Havana Cuba</a:t>
            </a:r>
            <a:endParaRPr lang="en-US" sz="2200" dirty="0"/>
          </a:p>
          <a:p>
            <a:pPr lvl="1"/>
            <a:r>
              <a:rPr lang="en-US" sz="2200" dirty="0" smtClean="0"/>
              <a:t>A sudden explosion sunk the ship</a:t>
            </a:r>
          </a:p>
          <a:p>
            <a:pPr lvl="1"/>
            <a:r>
              <a:rPr lang="en-US" sz="2200" dirty="0" smtClean="0"/>
              <a:t>At the time, the US blamed Spain for sinking the ship</a:t>
            </a:r>
          </a:p>
          <a:p>
            <a:pPr lvl="2"/>
            <a:r>
              <a:rPr lang="en-US" sz="2000" dirty="0" smtClean="0"/>
              <a:t>This made Americans support the idea of war even more</a:t>
            </a:r>
          </a:p>
        </p:txBody>
      </p:sp>
    </p:spTree>
    <p:extLst>
      <p:ext uri="{BB962C8B-B14F-4D97-AF65-F5344CB8AC3E}">
        <p14:creationId xmlns:p14="http://schemas.microsoft.com/office/powerpoint/2010/main" val="28203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USS MAINE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Image result for USS m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8800"/>
            <a:ext cx="8272145" cy="46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USS MAINE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Image result for yellow journalism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1" y="1828798"/>
            <a:ext cx="8433689" cy="47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548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April 1898</a:t>
            </a:r>
          </a:p>
          <a:p>
            <a:pPr lvl="1"/>
            <a:r>
              <a:rPr lang="en-US" sz="2200" dirty="0" smtClean="0"/>
              <a:t>McKinley and Congress send an ultimatum to Spain</a:t>
            </a:r>
          </a:p>
          <a:p>
            <a:pPr lvl="2"/>
            <a:r>
              <a:rPr lang="en-US" sz="2000" dirty="0" smtClean="0"/>
              <a:t>Make Cuba free or prepare for war</a:t>
            </a:r>
            <a:endParaRPr lang="en-US" sz="2000" dirty="0"/>
          </a:p>
          <a:p>
            <a:pPr lvl="1"/>
            <a:r>
              <a:rPr lang="en-US" sz="2200" dirty="0" smtClean="0"/>
              <a:t>Spain declines</a:t>
            </a:r>
          </a:p>
          <a:p>
            <a:pPr lvl="1"/>
            <a:r>
              <a:rPr lang="en-US" sz="2200" dirty="0" smtClean="0"/>
              <a:t>The US Navy blockades Cuba</a:t>
            </a:r>
          </a:p>
          <a:p>
            <a:pPr lvl="1"/>
            <a:r>
              <a:rPr lang="en-US" sz="2200" dirty="0" smtClean="0"/>
              <a:t>Spain and the US both declare war</a:t>
            </a:r>
            <a:endParaRPr lang="en-US" sz="2200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4114800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Philippines</a:t>
            </a:r>
          </a:p>
          <a:p>
            <a:pPr lvl="1"/>
            <a:r>
              <a:rPr lang="en-US" sz="2200" dirty="0" smtClean="0"/>
              <a:t>Battle of Manila Bay (April 27</a:t>
            </a:r>
            <a:r>
              <a:rPr lang="en-US" sz="2200" baseline="30000" dirty="0" smtClean="0"/>
              <a:t>th</a:t>
            </a:r>
            <a:r>
              <a:rPr lang="en-US" sz="2200" dirty="0"/>
              <a:t>)</a:t>
            </a:r>
            <a:endParaRPr lang="en-US" sz="2200" dirty="0" smtClean="0"/>
          </a:p>
          <a:p>
            <a:pPr lvl="2"/>
            <a:r>
              <a:rPr lang="en-US" sz="2000" dirty="0" smtClean="0"/>
              <a:t>Naval battle – Major American victory</a:t>
            </a:r>
          </a:p>
          <a:p>
            <a:pPr lvl="1"/>
            <a:r>
              <a:rPr lang="en-US" sz="2200" dirty="0" smtClean="0"/>
              <a:t> Battle of Manila (August 13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)</a:t>
            </a:r>
          </a:p>
          <a:p>
            <a:pPr lvl="2"/>
            <a:r>
              <a:rPr lang="en-US" sz="2000" dirty="0" smtClean="0"/>
              <a:t>Land battle – American victory (with rebel forces)</a:t>
            </a:r>
            <a:endParaRPr lang="en-US" sz="2000" dirty="0"/>
          </a:p>
          <a:p>
            <a:r>
              <a:rPr lang="en-US" sz="2400" dirty="0" smtClean="0"/>
              <a:t>Guam</a:t>
            </a:r>
          </a:p>
          <a:p>
            <a:pPr lvl="1"/>
            <a:r>
              <a:rPr lang="en-US" sz="2400" dirty="0" smtClean="0"/>
              <a:t>Capture of Guam (June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A single American ship forced the Spanish troops to surrender without fighting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74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Theater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Dozens of battles happened in the Caribbean between the US and Spain</a:t>
            </a:r>
          </a:p>
          <a:p>
            <a:pPr lvl="1"/>
            <a:r>
              <a:rPr lang="en-US" sz="2200" dirty="0" smtClean="0"/>
              <a:t>A majority were American victories</a:t>
            </a:r>
          </a:p>
          <a:p>
            <a:r>
              <a:rPr lang="en-US" sz="2400" dirty="0" smtClean="0"/>
              <a:t>Major battles</a:t>
            </a:r>
          </a:p>
          <a:p>
            <a:pPr lvl="1"/>
            <a:r>
              <a:rPr lang="en-US" sz="2200" dirty="0" smtClean="0"/>
              <a:t>Two Battles of Cardenas (May 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&amp; 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Battle of Guantanamo Bay (June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Battle Santiago (July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Battles of San Juan (May 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June 22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, June 28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Battle of </a:t>
            </a:r>
            <a:r>
              <a:rPr lang="en-US" sz="2200" dirty="0" err="1" smtClean="0"/>
              <a:t>Asomante</a:t>
            </a:r>
            <a:r>
              <a:rPr lang="en-US" sz="2200" dirty="0" smtClean="0"/>
              <a:t> (August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)</a:t>
            </a:r>
          </a:p>
          <a:p>
            <a:pPr lvl="2"/>
            <a:r>
              <a:rPr lang="en-US" sz="2000" dirty="0" smtClean="0"/>
              <a:t>Ended the </a:t>
            </a:r>
            <a:r>
              <a:rPr lang="en-US" sz="2000" dirty="0" smtClean="0"/>
              <a:t>war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5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pic>
        <p:nvPicPr>
          <p:cNvPr id="17410" name="Picture 2" descr="File:Judge-2-6-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66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Treaty of Paris (1898)</a:t>
            </a:r>
          </a:p>
          <a:p>
            <a:pPr lvl="1"/>
            <a:r>
              <a:rPr lang="en-US" sz="2200" dirty="0" smtClean="0"/>
              <a:t>Ended the war</a:t>
            </a:r>
          </a:p>
          <a:p>
            <a:pPr lvl="1"/>
            <a:r>
              <a:rPr lang="en-US" sz="2200" dirty="0" smtClean="0"/>
              <a:t>Gave Puerto Rico, Guam, and the Philippines to the US</a:t>
            </a:r>
          </a:p>
          <a:p>
            <a:pPr lvl="1"/>
            <a:r>
              <a:rPr lang="en-US" sz="2200" dirty="0" smtClean="0"/>
              <a:t>Cuba became a US protectorate</a:t>
            </a:r>
            <a:endParaRPr lang="en-US" sz="2200" dirty="0"/>
          </a:p>
          <a:p>
            <a:r>
              <a:rPr lang="en-US" sz="2400" dirty="0" smtClean="0"/>
              <a:t>The Spanish-American was nicknamed the “Splendid little war”</a:t>
            </a:r>
          </a:p>
          <a:p>
            <a:pPr lvl="1"/>
            <a:r>
              <a:rPr lang="en-US" sz="2200" dirty="0" smtClean="0"/>
              <a:t>The war also helped develop how the US would conduct foreign relations</a:t>
            </a:r>
          </a:p>
          <a:p>
            <a:pPr lvl="1"/>
            <a:r>
              <a:rPr lang="en-US" sz="2200" dirty="0" smtClean="0"/>
              <a:t>The war also officially ended the Spanish Empire</a:t>
            </a:r>
          </a:p>
          <a:p>
            <a:pPr marL="4572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19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pic>
        <p:nvPicPr>
          <p:cNvPr id="18434" name="Picture 2" descr="File:Jules Cambon signs Treaty of Paris, 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438775" cy="44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0" y="1676400"/>
            <a:ext cx="5410201" cy="483412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Theodor Roosevelt</a:t>
            </a:r>
          </a:p>
          <a:p>
            <a:pPr lvl="1"/>
            <a:r>
              <a:rPr lang="en-US" sz="2200" dirty="0" smtClean="0"/>
              <a:t>Aka – Teddy</a:t>
            </a:r>
          </a:p>
          <a:p>
            <a:pPr lvl="1"/>
            <a:r>
              <a:rPr lang="en-US" sz="2200" dirty="0" smtClean="0"/>
              <a:t>Former cowboy in the west</a:t>
            </a:r>
          </a:p>
          <a:p>
            <a:pPr lvl="1"/>
            <a:r>
              <a:rPr lang="en-US" sz="2200" dirty="0" smtClean="0"/>
              <a:t>Became a police commissioner </a:t>
            </a:r>
          </a:p>
          <a:p>
            <a:pPr lvl="1"/>
            <a:r>
              <a:rPr lang="en-US" sz="2200" dirty="0" smtClean="0"/>
              <a:t>Colonel of a volunteer cavalry regiment in the Spanish-American War</a:t>
            </a:r>
          </a:p>
          <a:p>
            <a:pPr lvl="2"/>
            <a:r>
              <a:rPr lang="en-US" sz="2000" dirty="0" smtClean="0"/>
              <a:t>The “Rough Riders”</a:t>
            </a:r>
            <a:endParaRPr lang="en-US" sz="2000" dirty="0"/>
          </a:p>
          <a:p>
            <a:pPr lvl="1"/>
            <a:r>
              <a:rPr lang="en-US" sz="2200" dirty="0" smtClean="0"/>
              <a:t>Became Governor of New York</a:t>
            </a:r>
          </a:p>
          <a:p>
            <a:pPr lvl="1"/>
            <a:r>
              <a:rPr lang="en-US" sz="2200" dirty="0" smtClean="0"/>
              <a:t>Became Vice President</a:t>
            </a:r>
          </a:p>
          <a:p>
            <a:pPr lvl="1"/>
            <a:r>
              <a:rPr lang="en-US" sz="2200" dirty="0" smtClean="0"/>
              <a:t>Became the 26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President</a:t>
            </a:r>
          </a:p>
          <a:p>
            <a:pPr lvl="1"/>
            <a:r>
              <a:rPr lang="en-US" sz="2200" dirty="0" smtClean="0"/>
              <a:t>Survived an assassination attempt at a rally</a:t>
            </a:r>
            <a:endParaRPr lang="en-US" sz="2000" dirty="0"/>
          </a:p>
        </p:txBody>
      </p:sp>
      <p:pic>
        <p:nvPicPr>
          <p:cNvPr id="19458" name="Picture 2" descr="Image result for teddy roosev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0909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Colonies of Central and South America</a:t>
            </a:r>
            <a:endParaRPr lang="en-US" sz="2400" dirty="0"/>
          </a:p>
          <a:p>
            <a:pPr lvl="1"/>
            <a:r>
              <a:rPr lang="en-US" sz="2200" dirty="0" smtClean="0"/>
              <a:t>By 1897, most of the colonies had revolutions</a:t>
            </a:r>
          </a:p>
          <a:p>
            <a:pPr lvl="1"/>
            <a:r>
              <a:rPr lang="en-US" sz="2200" dirty="0" smtClean="0"/>
              <a:t>Freed themselves from Spain and Portugal</a:t>
            </a:r>
          </a:p>
          <a:p>
            <a:r>
              <a:rPr lang="en-US" sz="2400" dirty="0" smtClean="0"/>
              <a:t>Spain was barely still a superpower and was harsh towards its remaining colonies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spanish</a:t>
            </a:r>
            <a:r>
              <a:rPr lang="en-US" sz="4400" dirty="0" smtClean="0"/>
              <a:t> oppression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latin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724400" cy="288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Roosevelt</a:t>
            </a:r>
            <a:endParaRPr lang="en-US" dirty="0"/>
          </a:p>
        </p:txBody>
      </p:sp>
      <p:pic>
        <p:nvPicPr>
          <p:cNvPr id="20482" name="Picture 2" descr="https://encrypted-tbn0.gstatic.com/images?q=tbn:ANd9GcRq_phOiK2d-CNWrUGaJydmQ3oXl0xOg4wSGXMxUudr6gDsMT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870234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i.pinimg.com/originals/37/3b/52/373b52e2dacd605f383dd690dfe49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" y="1600200"/>
            <a:ext cx="183946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le:TR San Juan Hill 18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508863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819400"/>
            <a:ext cx="8407893" cy="18623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9600" dirty="0" smtClean="0"/>
              <a:t>QUIZ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13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spanish</a:t>
            </a:r>
            <a:r>
              <a:rPr lang="en-US" sz="4400" dirty="0" smtClean="0"/>
              <a:t> oppression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latin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5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2001" cy="47579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Remaining Spanish colonies in </a:t>
            </a:r>
            <a:r>
              <a:rPr lang="en-US" sz="2400" dirty="0" smtClean="0"/>
              <a:t>1897</a:t>
            </a:r>
            <a:endParaRPr lang="en-US" sz="2400" dirty="0" smtClean="0"/>
          </a:p>
          <a:p>
            <a:pPr lvl="1"/>
            <a:r>
              <a:rPr lang="en-US" sz="2200" dirty="0" smtClean="0"/>
              <a:t>Cuba</a:t>
            </a:r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Puerto Rico</a:t>
            </a:r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Philippines</a:t>
            </a:r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Guam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Spanish colonies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Cuba flag 18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76273"/>
            <a:ext cx="2057635" cy="11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uba flag 18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429000"/>
            <a:ext cx="206392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hilippine flag 18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8" y="4648200"/>
            <a:ext cx="205763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uam flag 18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12" y="5733289"/>
            <a:ext cx="2063921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2001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Holding the colonies</a:t>
            </a:r>
          </a:p>
          <a:p>
            <a:pPr lvl="1"/>
            <a:r>
              <a:rPr lang="en-US" sz="2200" dirty="0" smtClean="0"/>
              <a:t>Cuba fought against the </a:t>
            </a:r>
            <a:r>
              <a:rPr lang="en-US" sz="2200" dirty="0"/>
              <a:t>S</a:t>
            </a:r>
            <a:r>
              <a:rPr lang="en-US" sz="2200" dirty="0" smtClean="0"/>
              <a:t>panish from 1868 to 1878 in the </a:t>
            </a:r>
            <a:r>
              <a:rPr lang="en-US" sz="2200" b="1" dirty="0" smtClean="0">
                <a:solidFill>
                  <a:schemeClr val="accent1"/>
                </a:solidFill>
              </a:rPr>
              <a:t>10 Years War</a:t>
            </a:r>
          </a:p>
          <a:p>
            <a:pPr lvl="1"/>
            <a:r>
              <a:rPr lang="en-US" sz="2200" dirty="0" smtClean="0"/>
              <a:t>Cuba fought for independence and lost</a:t>
            </a:r>
          </a:p>
          <a:p>
            <a:r>
              <a:rPr lang="en-US" sz="2400" dirty="0" smtClean="0"/>
              <a:t>Second rebellion</a:t>
            </a:r>
          </a:p>
          <a:p>
            <a:pPr lvl="1"/>
            <a:r>
              <a:rPr lang="en-US" sz="2200" dirty="0" smtClean="0"/>
              <a:t>In 1895, the Cubans had a second rebellion</a:t>
            </a:r>
          </a:p>
          <a:p>
            <a:pPr lvl="1"/>
            <a:r>
              <a:rPr lang="en-US" sz="2200" dirty="0" smtClean="0"/>
              <a:t>Defeated again</a:t>
            </a:r>
          </a:p>
          <a:p>
            <a:r>
              <a:rPr lang="en-US" sz="2400" dirty="0" smtClean="0"/>
              <a:t>Spain refused to give up Cuba because of the value of </a:t>
            </a:r>
            <a:r>
              <a:rPr lang="en-US" sz="2400" dirty="0"/>
              <a:t>s</a:t>
            </a:r>
            <a:r>
              <a:rPr lang="en-US" sz="2400" dirty="0" smtClean="0"/>
              <a:t>ugar </a:t>
            </a:r>
            <a:r>
              <a:rPr lang="en-US" sz="2400" dirty="0"/>
              <a:t>c</a:t>
            </a:r>
            <a:r>
              <a:rPr lang="en-US" sz="2400" dirty="0" smtClean="0"/>
              <a:t>ane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Cuban Rebellion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Cuban Rebellion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s://upload.wikimedia.org/wikipedia/commons/2/2a/Entrada_triunfal_de_Arsenio_Mart%C3%ADnez_Campos_en_La_Habana%2C_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22120"/>
            <a:ext cx="6674993" cy="49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876801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Treatment of civilians</a:t>
            </a:r>
          </a:p>
          <a:p>
            <a:pPr lvl="1"/>
            <a:r>
              <a:rPr lang="en-US" sz="2200" dirty="0" smtClean="0"/>
              <a:t>Reports of abuse by the Spanish began to spread</a:t>
            </a:r>
          </a:p>
          <a:p>
            <a:pPr lvl="1"/>
            <a:r>
              <a:rPr lang="en-US" sz="2200" dirty="0" smtClean="0"/>
              <a:t>Citizens were beaten and jailed over the smallest of offences</a:t>
            </a:r>
            <a:endParaRPr lang="en-US" sz="2200" dirty="0"/>
          </a:p>
          <a:p>
            <a:r>
              <a:rPr lang="en-US" sz="2400" dirty="0" smtClean="0"/>
              <a:t>American newspapers began reporting some of the cases</a:t>
            </a:r>
          </a:p>
          <a:p>
            <a:pPr lvl="1"/>
            <a:r>
              <a:rPr lang="en-US" sz="2200" dirty="0" smtClean="0"/>
              <a:t>Some fake stories were published just to stir people up</a:t>
            </a:r>
          </a:p>
          <a:p>
            <a:pPr lvl="2"/>
            <a:r>
              <a:rPr lang="en-US" sz="2000" dirty="0" smtClean="0"/>
              <a:t>Also known as </a:t>
            </a:r>
            <a:r>
              <a:rPr lang="en-US" sz="2000" dirty="0" smtClean="0">
                <a:solidFill>
                  <a:schemeClr val="accent1"/>
                </a:solidFill>
              </a:rPr>
              <a:t>Yellow Journalism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U.S. Perspective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evangelina cisneros news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3415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029201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President William McKinley</a:t>
            </a:r>
          </a:p>
          <a:p>
            <a:pPr lvl="1"/>
            <a:r>
              <a:rPr lang="en-US" sz="2200" dirty="0" smtClean="0"/>
              <a:t>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U S President (R)</a:t>
            </a:r>
          </a:p>
          <a:p>
            <a:pPr lvl="1"/>
            <a:r>
              <a:rPr lang="en-US" sz="2200" dirty="0" smtClean="0"/>
              <a:t>1897-1901</a:t>
            </a:r>
          </a:p>
          <a:p>
            <a:pPr lvl="1"/>
            <a:r>
              <a:rPr lang="en-US" sz="2200" dirty="0" smtClean="0"/>
              <a:t>Pro-business and economics</a:t>
            </a:r>
          </a:p>
          <a:p>
            <a:pPr lvl="1"/>
            <a:r>
              <a:rPr lang="en-US" sz="2200" dirty="0" smtClean="0"/>
              <a:t>Annexed Hawaii</a:t>
            </a:r>
          </a:p>
          <a:p>
            <a:pPr lvl="1"/>
            <a:r>
              <a:rPr lang="en-US" sz="2200" dirty="0" smtClean="0"/>
              <a:t>Made America a superpower</a:t>
            </a:r>
          </a:p>
          <a:p>
            <a:pPr lvl="1"/>
            <a:r>
              <a:rPr lang="en-US" sz="2200" dirty="0"/>
              <a:t>Argued as the “First Modern President”</a:t>
            </a:r>
          </a:p>
          <a:p>
            <a:pPr lvl="1"/>
            <a:r>
              <a:rPr lang="en-US" sz="2200" dirty="0"/>
              <a:t>Rated as </a:t>
            </a:r>
            <a:r>
              <a:rPr lang="en-US" sz="2200" dirty="0" smtClean="0"/>
              <a:t>above-average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President </a:t>
            </a:r>
            <a:r>
              <a:rPr lang="en-US" sz="4400" dirty="0" err="1" smtClean="0"/>
              <a:t>MCKinley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599"/>
            <a:ext cx="3552825" cy="483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2001" cy="48341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 of Yellow Journalism</a:t>
            </a:r>
            <a:endParaRPr lang="en-US" sz="2200" dirty="0"/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majority of US citizens supported the idea of war</a:t>
            </a:r>
          </a:p>
          <a:p>
            <a:pPr lvl="1"/>
            <a:r>
              <a:rPr lang="en-US" sz="2200" dirty="0" smtClean="0"/>
              <a:t>Trade with Cuba was being negatively affected</a:t>
            </a:r>
          </a:p>
          <a:p>
            <a:r>
              <a:rPr lang="en-US" sz="2400" dirty="0" smtClean="0"/>
              <a:t>Diplomacy first</a:t>
            </a:r>
          </a:p>
          <a:p>
            <a:pPr lvl="1"/>
            <a:r>
              <a:rPr lang="en-US" sz="2200" dirty="0" smtClean="0"/>
              <a:t>McKinley tried to have negation meetings to, but Spain refused</a:t>
            </a:r>
          </a:p>
          <a:p>
            <a:pPr lvl="1"/>
            <a:r>
              <a:rPr lang="en-US" sz="2200" dirty="0" smtClean="0"/>
              <a:t>When Spain finally agreed, the Cuban rebels refused to have peace</a:t>
            </a:r>
          </a:p>
          <a:p>
            <a:r>
              <a:rPr lang="en-US" sz="2400" dirty="0" smtClean="0"/>
              <a:t>Spain’s Response</a:t>
            </a:r>
          </a:p>
          <a:p>
            <a:pPr lvl="1"/>
            <a:r>
              <a:rPr lang="en-US" sz="2200" dirty="0" smtClean="0"/>
              <a:t>The Spanish governor of Cuba fled the country</a:t>
            </a:r>
          </a:p>
          <a:p>
            <a:pPr lvl="1"/>
            <a:r>
              <a:rPr lang="en-US" sz="2200" dirty="0" smtClean="0"/>
              <a:t>The US sent a ship to Cuba, which was sunk in the harbor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U.S. Response</a:t>
            </a:r>
            <a:endParaRPr lang="en-US" sz="4400" dirty="0"/>
          </a:p>
        </p:txBody>
      </p:sp>
      <p:sp>
        <p:nvSpPr>
          <p:cNvPr id="4" name="AutoShape 2" descr="Image result for latin american r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MTEhUTExMVFhUXFxgXGBgYGRgeHRoaGhsXGRoZHhgaHSggGBolHxgYITEhJSkrLi4uHR8zODMtNygtLi0BCgoKBQUFDgUFDisZExkrKysrKysrKysrKysrKysrKysrKysrKysrKysrKysrKysrKysrKysrKysrKysrKysrK//AABEIAQEAxAMBIgACEQEDEQH/xAAcAAABBQEBAQAAAAAAAAAAAAAEAQIDBQYABwj/xABKEAACAQIEBAMEBgYHBwQCAwABAhEDIQAEEjEFIkFRBhNhMnGBkQcjQlKhsRQzYnLB0RVDgpLS4fBTY3OisrPxFiQ0k1TCJTVE/8QAFAEBAAAAAAAAAAAAAAAAAAAAAP/EABQRAQAAAAAAAAAAAAAAAAAAAAD/2gAMAwEAAhEDEQA/APWqGblKbJDeZESYEFC0yAeg/HAlPxBSYTqSL9X6TsDTv7JPuE7YXL5VEo01y4CgzpjlE+W4BnSY2F4Pxw3MGovtsAZOkmonpO9ERHpvPyBF41TYgK1MkwANTSSdhGjfDV45S0swanCqXbmaQljqK6JAggzhfMVrtWVShJMNTaIMajqp2IJi0b4f5iHm/SQFMCxpEAxcSUJ2E73wES8dpkSGpGxNmYmACxsKc2ANt8WOXcmZUCCNiTNgeoHfEFKlrutYsBY6TSO89k3FvlgrLIRqkyZFzH3V7AD8MBDVz9JaqUWcCo6s6reWVI1EdLahbA1Hj+XYoFdm8xabrpp1WGmrdGLBIUH1I9cV/iXhlWpXR6S81KjUemxgDzVeiVpkwYFRfMQmPZLYrfDSvRel51PMhjlMmkKlRk1qjq4fSCAyki52wGhXj2WIJ81SPKWsRDT5bEqraYm5BERMjbB2azSIUDGC7aFsbtBaJ2FlO/ux59R8N5kV1c07HNtQJH/4a1FzCMR2LUyn9s98bbxNkzVytZVBLhC9ONxVTnpMv7QdVI9RgIj4jyofR5vNqKGFchSGNPmcLpQa1ZQWIBZSBcHCrx/Lmp5epw2p0k0qoUsmrUoqFNDEaGsD9k4oc3kKlOlmMtTo1GOYoU6dJ9JZQxRqbeY08ukk1CWjVqMS0jCjhOY1o5eoUGbzLGiVTSFY5gJUDBQ+7KbsRzbbQGoy/EaTkKjSWprVAg+w3ssbcs3gGCYPY4fmK6oAWMAsqj95iFUfEkD44ovB3DKuXQLULMXpUXZm3FQIEZIFlUBaekfve8kcRzLVHWgKNUMK9Jg2hjTKIyVC/mRoBsRpnVI264AtOM5Ylx5q8gZm3iEMOQYhgpIBKzBscT5viNCk2l3Abl5YJPNr02AJv5b/AN04ydTK12yyUFoVfMy+WrI5KwHfyvLVEZrVNZ55EgQJINsFZunWr5qnVpLWpIalJTUanpZQlLPFjoqr7OqrTWSty1tpwF8vGMsRPmp7FSoZsQlI6ajEG40mx7YlbN0Q5QsocU/NK9fLmNcfdkROMRxfgGYalWKq716aZooxAHm+ZUcFIUAS9JrAWkKYtgvO5HMmtUzApDSdWXHteYaJo6fZ0+z5/NM7ScBtECkAiCCAQe4O2IazQ2kITabED06nA/h/OCpSUBKqlFRWFSlUp309PMUattxOO4uxUyrFbC4BPX0Rvy6YCUuQJNMx71/ngb+l6MkEoCCQedLEECDexllEeoxDTeqGhqrW7rabAX8kA3Im9hO2Iwur7Vyx/q5JNjeaX4x3nAWVDOI9lUE9gV9/fDqtIEfqvkQPxBGAkcgmKkGYMJEkbSfL9/XBFKqdV3c3HKFOkbdfLkdZk/5ABU4Pl3hmpK5IBmoAxAN4kzbCYsaLcq/ur+QwmATLoPIo62CwiXLEX0RuGF9+uIFzViYqWI+05meoiqbfzGFz/FRRpUWCqwZhTOpiAv1btMhWJ9iNuuIv6fUGvrpKPIqpSaDJ+sZdLRpEDQ6uewn34ArLnWJ1EdIZ6gPvjXtiUU/2x/8AZU/xYp6vipBWagKSiotTyxqYKCTTrVAxOk6UIoOJvzAjpOH0vEINRU8pObMPQs1wFXMNrjRF/INgTvva4W4QT+sH9+p/jw5HCzFRL3uST26v6Yol8THzaVM0QBUq1qQbVs1KroFtP2lFR/TTE3nFtwviaZin5ii2p1g78jsh+emfjgCGqHo9P/XxwwVG+9T/AB/ngevnwKq0ggYlGqEzEKrKvYyZb0sDino+Kw1LzP0e/wCjUsyKermZagUwkrDQSVOxBAkAMDgLZ+JsH06Qbgahp0/ZvJeYv2+ybd0r8XIMaG6jUACOt/a9J+IxVv4oUK7ilTKrlkzAOs8wcMQB9XAEKTPqLY4eKqTNRVKJc1kV0jTfUmZdAJsQwyzwZjmQ7GwI/D6SQoWq0BYOtmBvqE635oLEwwP2h6YlrUEqBQysBTpwss1wRBWNcO0Ae1PvxZ8LzS1qKVQqw4kRfqReQCD3BAIMg7Yqs14gVXzNPygWoLq3sRppNc6eQnzIAvOlu2AiOVpHSRSqWMiCN4jbzCAL9OsHoMEUOHUYVQhXUGEkmVHNZiSSAdRjfp2xI3GVBIZFtSFQXPPcLCgqJUEgEmCJW1xh+b4safm6qK/V0/MMNvy1Wgcn+6if2vSMAPRyNK501RphhqJklAAIIMnbY239cXJzxEcpMgGw2mbETIIi/wAMA5XjSNVWkUXmQMGUgqSTWGnYHai5mMFcYzgoUjV0Aw1NSLD23VJnpGqfhgJ6Oe1CdJHoQZ/DDlzU9Pwb3YDyHFBUqimKUA0adYFrHS8wCsWYEQROC+JZjyqZcIHggROncgbwepwDxmTb19G9Plv+eEqKxM6wLRaP4g4qMx4h0PmENEfUI7k6va0U6FSPZtPnRP7J74usq6uoaFv2uLGLGBPywA1TLavaqAxtOj/Dh9LJqLyJ9y/Ow3wDneNJTLhqdkqeXMi4FDzy0R0WRF5PbE78TC+ZyLCNpnVH2lW/Lb2p64BLEE6H3E8izeb+sfxwitzEKGU35ioAN+8XwRQ4grOq6QNSBxJgxEmVjpIBv1wOmfVzSAQRUpPUm1tBpgrEXM1PwwEqAAAdgB8hhMMYAbWHbC4AfI0aGao03XV5auxplCyXTXS1DSQSPaj4HtifiXBqNVaiupioZeCQSdHlzI7LERsQDviPM5pqGWAUO9QAU0hC5LTpVmCCANmY2G+2AqHH6xWjNBpPLVlKqlXFSnSYqNBBUhmqAz7K+sgJ894by9YOtRC2sEMdTSQfNBEgyLV6ot0c4ZU8PUDuKlqjVR9bVEOwqBmENaRVqC3f0ESeJeIVqSKKFNnqE6iAjMNK8zLIsGaAgvI1TBiMQ1+MVtTFKLFBdZp1gxGhW20WJJK+8fDATJwaiuyn22f2mszuajMJNjqJPpsLYfw/h1OgpWmNKli0STcwDE7bbfzwIOKZhmgZfTciXFSwGqbqpBICgjoxYD1I9TjeYCgjLOxi4K1QQdAa4CQQxJFjYjabALWrklZ1cyGUFQQSJUlSVMbiVU/D1OIMpwCigQKp+rRaaSzEqq+XABJtPk0576b7mX8N4i9SoVakypDFWK1Bt5cA6lABOs9fsHvYLP5nMjMlKfmGkTQkin7BZyKhDMulqegCYkqxBuNUAUPDtDSyBWVWpLRKq7hfLQEKoANoDGDvfDm8P0JVtEFQVUhmGkEVQACDaBWqgRsGMdMArxvNmmH/AERgSQChB1AldRG8ECGXUDBOmN7JnOPV6cl6AAChixDhRIBgmDe+mBNx8MBd5XKLSTSggSzHuWdizE9yWJPxwBV4RSdqjFHmqIc6iJBCLG9rU027epkDNeJK1NXZsswVUqEMRUCkpqKknRyK4W07ahubYmqccr82nLMYDENpeHjzIjl1CdCiCPtzsBqA9uGUjOpHYlSsszEwYBIlrMdIvvbDa/C6Ta9QqEvT8tpL3WHHwMO4kd/QQTnc06US2makQAiuw1GwsBIXYknYTitocZreWk0HaoFYOCrrqZW0nTykDUOcSYggTvAH0OF09a1SGZ1EAsSYjzIMHrFVx7j7sEZ3KrVTQ0xKtYwZRg639CoOKmtxmssxQLQCRAqc1nIjkt7Kgg35hE2llbj1RRzUgvOqy3mgc1RKcyadzD6gBvpPvAWmS4fTpFfLXSFpLRUAmAiTpAHpO+CszRWohRwYMTBI2IIuPUDGdHG645vJcyRCeXUtK0ftaLgFqhvG0GIMOo8crjUWy7mdMLocFZWkWvpCsoLOd5OkjAWVfgFB2rMwYmsrLU5mgh1po0CeWVpUxbt6nFlSTSIkn1Jk39Tim4VxetUqlHy7U1Ck6iG3GiBJABnU3u09bxE3Gq+tx5DAI9joqNqQO6mIESdKMPR+wkhY1eC0mBDAnU+sksZJ0eVv20csfxviR+FUzrmedlZrndSGEdrqJ74h4pxNqToq0mqA3cqGJUakXZVPRmb+wfUhnHc5WplRSG61CSFJuujSPZIvJ5eWYsREEDKXDEChRqsmgHUSQukLubzAFz2xC3CUUqQXBXXENFqjh2Hu1KLdIja2B24w6hi1IkKGJMONmqwPYjZFvP2hgduOVCNQpypkQJtDoupiVGjduUzYA2vgD1UKAN4AEm5PqT1OOxCpLBWjSWUEqdwSJg+o2x2AsMo0jVETJHum09j6YlZZxBkvYX3fgbjBHTAZluJ5rzGCodIdxem5hVdVDQEBuuoyGebERcAo8XzET+jmOfTaoGJUwEKleUsCCGkrZpiJN8DjsBl045XCmcvUYhyolGUlYchzy6YJULAvzAkCQDoKgldypI6RIn3yJGJ2xmuKZ7MrVq+WuunTpipGk8xElqYIUkkgCCJgnY4APIZnPNVWm5qKpOkuEpxqpk+a91MU6gKeX1HMTMYf/wCocwi3y9RyCeby6oJWa0CNA5opptbnFscvHKxM+U4ggFNDnVD1FMErEFQjAgwJ36nqXHa7tTBoNTBenqJDHUrEhgIW2m0kkRI9RgLng+ceor+YpUrUcDkZZXWwT2tzpCmRa+K/iPE66VSgSVDDTyOVK6JOpgpg6to7RhuezlZazU1ZhJoaB5cgq7lavNEHSoJ3tadxgf8A9RV19rLlvskKHHNrAJllACKpBJnocBZ8K4o9Z2VqD01AkFveI3HUGR7sD8UztdKp8sOyAUiQKZI5n0vEJLwsGAwI3vtiCjxysxBakKSBwGLFzvS1yToAVAxjXJHKe9istxSs+WNYU1VpWFlmtIVzZZIB1wRMgA7HAQvxrMEf/Hen1nQzGQyg09KqZMEnVta3fFlx2pUSg70idSqzABSxYhW0qFg7tp6bTtvhnDOIvULBqTUwATJBkQxUAgiJIAYRNjfpNfluLZif1eubDUHQTqYCW8vlBAU7Hc3FgQXMcbq0tYamXCo7rUKuoaAHVTCcp0nTMe0p6mATlOLVKlVaZy7BSW576beZDiQDpOhf746QTBmOPPTUl6IZQpJILXMVWAgpAE01Ez9tbYMpcZJyzV/LEyy01UltRBKrPKChLAyD7I3i4AS8S4i9NlVaZYGL83VgpiAfZB1mYsLTeJOD1nehTar7bIGaARBImNJuI2+GKqnxutFImnqbS61VCsv1iPTUFIDDmBZlBMR9qxOF/p+pGo5cgRO72JAPln6uzgap6AgX3gB6HFcxK+24NRg5aky6VGYWmhBCCdVIsxsdp5RiXL8fquqOtIkFdXIHKklah06tMypRLixDgCTg+jn6hpMzKAy1/LNmjR5oXUJWTyGZ264J4JnWqqdVPyyAp0jVHMJ+0i3BkERgK1+OVgSBQkdDFW/664HlmAfLT/7F+Mq8bqkuBQaxOkkVACPrNzoNzpTp/WDcCToAMOC4Ct4fnGqM4KppQ6ZViebttuBv2NsFOIEDE+mMR1RgK6pvhMSOl8LgJqYi3YAfLDi1hiJTf4YWoRbATKcLOIw1sQtnqYsXAIMH0Ii34j54Ak4aRiOnmkYwGBNjHwmfdBxLgEC4QjDpwDxbi9HLgGs+gMYFmMm3RQT1HzwEuYsrGYgG8TFt464xnDPEmaJTzKW1Fi4FOouurqpaYLA6E0VNRmbq4mEJxfr4pypOkM8+tOoB82UDEv8A6jy4N6kWm6t+YGABo8fdo+oCAoCTUZ10tpqkhtVOFUGmBqn7amMWnC801WiKjL5YIJUAkkL0MFRB6xe0YkPFaJkEm9iND/iCv54j/pCl/tHHS6Ef/ptgKHIcczZK+ZTMLTdmik6+Y5hkAJB0hVMNYksDG0E/+nKpYqKI2IDTUgn66IHl3Ummt5/rF9JL/pKlMea8/uH/AAYc/FKY+0/wUH8hgAhxyoASaWsGAANQMkCbFYKTPMY3HS+LjhOa8ymradB2KfdPaYEiIMixnEB41RG7me2lp/AYVeOUPvn+6/8ALAWWFC4r6PGqDGAxntoee+2mehxPT4pSInUY9Vcd+hE9DgDAMOGAk4rROz/8rfyw5uJUgJ1GPc35RgC8OwEnEqRE6jB7q38sOTiFOQNVztY/ywBWI6uI2z9Mfa/A/wAsBZnjtBTBeD6q8e+YgYCVxfHYWoL47AVOZrGigGvmICgsUgEDeHZdU9pxE+dqxd6e1uVLHv8ArzI/mL4K4jPKQevr8JhG6wOnXASsxAu0RczUn/sgb4BHra76wTEmHAGkC5AWtAmN7xfDVYgLNRZUFZLCLg2INeZs3X8sNWo+x1dTINSesf1HW04Ly9N2uCSJIu7AxaDBpAzc/wCtga1cQ3OsQLlltaDtVvZT8iZwlLOaDAdZIG7qegtDVTuTifyKv4D+sO4P/D2IG/qbYjqZerFj7vrWG/f6vpH4nAIvFWM/W047zSi4JH9Yd4kYqvFbq7ZFnVaitXAjlIOp0GwJBt78XFPL1t5v/wAV46W9jaJ+OKbxe2hcqam4rr9ot9tSLkAnYYDVjhlH/Y0/7i/yw6nw+kvs0qa+5VH5DBIOFwEJyyfcX5DCNQX7q/IYruPcR8lGqKQWWJRmtG5JG4t1HcTbHjXE/H2Zq1fbqJ7VqVVt7wOXlKg9dMm9zgPdGy6fcX5DEXk0Q0aaeuNoXVH5xjyVOK5xFPnZstrS1MvzAERpImQTMyRO+KrJ52opQUnqhiVJIIksO5gT7X4DAe5Hh9I70qZn9lf5Y7+i6J3pJ/dHvxjuBeMWRHXMa2II0VNB0sCSIZxIVgR9qB67xt8lmBURXEQwmxn8RvgEHD6W3lp/dGHLw+lEeWkDppGJ8ZzxF41y2VSpzhqqqSE7nYTF4nAXv6DSEnQoHW354Er5rKIeZqKn3rv2t19MeUr4lzWaKk1SrRMoXQEgkxysJXoPh8K5+LrDvULGo4CjWSQu2om82iO8b7YD2Wnn8ox0qaZN7afgenwxYLl06IttrDHh+X8RslTVl9EGFhAZaZmQzEm+o2Ai3UDHpvhPxG1dVVkJIOkspBXaQZ7bCLkSN5wGk8hD9hfkMUviTKoKfKqgnVsBJ5TacXuKvxCw0Cesj5xgJ6u+Ox1Q3x2AA4jUIWyyLattvi6xiuGZFiCm2+pYJmB//o7Qb/5YM4rqCyJtvBiAQRM+Yn5/zwFSrQBLnuT5nWLATmSRGra/Q9jgFNSAPZHcEieWZP8A8jb/AEcd+krMSJ1afaXaSGH6+Zv7x2w45iQB5lrifM2i5JjMzET62wSNMEiukdDqcwAIufNubi9r3wAtCoDYsg5dWokRv6VyfvenrhayIZmtR+197e/XzenX0nbBDFCSBXWdo1v7tvN33+N+mInVeuYQD9+oLf8A3b+uAipNTu3n5ed5vHWf67qTgDxoyLlqDalMVhpKg6S2lzG5gW7nb1xbhFJ/+QvcgPUG4BO1awIkjoBgHxTlvMyghkeKhaQWgwKkgGWMiT16dLYDXKcKTiNGxXeIHcZeoyE6lUsIJBMA2kYDzHxPxTMjNVKQqhaSSpUMYJYm5kmH6TPXocU54KuWC1dFOCbk73kwJF7SbdtsU1Hj71jUquoDOULXYaoULIjqbE/H34veKcYNWihRSqSEcAGzL01aQDsD0wBnhXKGvVZVNNS3qb22gX73xtF8DFSpWpTtE8hE7Tsxjrim8HcCpfoq5uAzksQztpUBSYJZQWUWggbm3rjQcJ8YtVzK5c00IaR5is0SNxBXcSLT1wFP4t8OeXRLGpdKbuCAY5OaCCebl1CbRYxi3+jLjBrZVUdwzIIGwIUWAaDvtcwSCDvOKf6ReLVPNNJbIEKsQJY6lkjflXS9yATHbC/RFw9qdPUzQWTUUmTvpUm1p0z0mR8A3nFuIeSmq0khVkwNTWEk7Xx845rPVHqvCwBIJZp0lQVi8nrvPU/D6P4l5flt5oBSLgjHzXSVC1XSwUEtFjMQe+5A227zbAHZGo5CGZNwwBAiDMge7Gx8K5fL1k1PueVlawmzGH+0LCRJFvdjIZOl9dSVVgld5N+ggGRa5nbp649QynA8xUpqWpUi+lQHhTERI9oEd+XeBNtgI4bwDKJUR0pidQMg9VNrjfriKhmNHFq9NG0glHK35mNNWPTa8+pJ64anDKkVMqadOpI1BHVSoVbA6WI+0UbeQATM4bwfhz0M2VYgBVRYVWAZQq2Ak7E9TaIGA9Co1AQL3gf6/DFX4iAKKLbn8v8APB2THWeg/icA+IhIQDuf4YCepvhcOYY7AVvEGhZ1AdgSRJ6D21B+JwJl86iiHLSG380AHcbNXYwOxO/TB2YYhLG/KoJn7RCyQCJ3nfGZz/GK9Kq9LTTbTBJmoJkBojzLb4C8OcpiLVbGwNYEk/d/W3PocIc3TgfrALXNYdd7+beI/ljK53xlVpDUUpwNyTUkbGIL3PpbbAWT+kumxh3pqfVasDpc6oF959+A3SV0YFufeD9aLSPSpG9h6kYc2YpgXL9R+tHQ/wDE3wJSz9QqDyEegf8Ag5xzcSb7gPrLjb4nAF/pFO36zabVh0En+tv6+44g42ytlgwmNR3YMfZqTzBjPW0/LE2VzTsCdAADAe295j0tvhPE9MNQ0zEta/XS2AuaR5R7h+WAuPE/o9bT7RpsFIBsxBA2vMkYLpiwHa2GZojQ0iRpNh1tgPmI5GpRcpVVwYIBbqbAkEjmFh8xjRcH4RXqaSitBlQOa6NYn5de49Jxf+KsktSqS4axJSD3iBPoRPw9cAeGs/Wy+aSmtQOmtVuklS5UMV6r19DuROA9Z4DwZKeWWi6AgEtpY6hPxsR8PWJwXS4Zl6bNVFNQ0lixkwTctc29+D8Idrb9v84wGT43UoV2Y03Sp9WS2mG0kWVp2E3F/ujGk4bkUpqNCxYfAbxHa+MZl8i7ZyqCAoc6TposikiASGLEOAFMmLkdMegDAB8Ryi1UKN/qQR+ROPA/GAQZqoyU0VRTQEpShA0FJMgwdSn8DuZx9DtjIeO+B0q6fWD7DiZAjYz0uIsTIubXMhg/AIR6p1KoKqsyFIK3giBbfv23x6fwoGkQFYmmTcHZZ7W2mMeUcG4W9Jy1KoIOoKSCYAMAGIk2JMRuPTG7yfGRTVA7EctxGq56yDPwjAWlfNRn6ZFWhpZSDfnFgAu8XaCDvcjtgdM2KmbqMD7Moo7xAJn1I/DEdbiqIgqw4qFPqwpYI2rqaVmtvJX3b4D4CCQJO8G83Igi5Hp+WA2+Q2n4fL/zgLjx9ntzf/qcT5F45e9z6G/8sN4zGlZ3kx8sA+o18LhWx2Ar8yIQdeanc/vrjz/xvxQU81UpiS31bkLM3ULt25SMehZuNN/vU/8ArXHiv0sW4oxkj6imflrwAGbyWdzmcAysgpSDKS4AvGswTG7AGJxFxrhGbylRP0k+aqEMGpqSitIOl30Ag+0IJvHrgbw5xlFqq1So6qjQxpkzoJEkQDew23juce1ZThmTr0WPkqFzJJImQ99QZSDdbB5W3X1wGR+jLi31LU2Z3CMACU0m4ELAJm4Jm1mGNTTzJ12WQJs1p5lWRA35t8Y3hdCtkD5dZIYlmkDlYEwCCLfZ23iJGNfQ4ijOZ2KHTvvbtcX/ACwF/STT5kCBrpdSfuWwN4uJ8pAOrx1+6/8AlgjJZ9K3mlDIWrTQ2I5gUPXcXGGeJG/VDuxPy0/zGAuwcIcMq11RSzMFHcmMALxtG/VrUqdOVZE+pJgfHAYbxRldNY6WmLGx5QJ79BbacZ/h1RlNWspK6AsH7tRmlTex5UcwCbDG6zXAMxmG+tYUkMFgpBc9YsNK36yfd2rfHGWp5ahladPlT9IBYmJY+W9yTub+mwAgYBaPi/M+SpbS7kEgqFkifu3G1+mBK/j7PIpZqFIqOoBne0w0KTfpGIRTWmAytOxEgW7iIt/DFbms4FGp30KVOqYEjpbqWMQZ6n0wG18Cca/TZq1Kx81CT5FoRTqQNIA1yJv0+WNsMfOOQ4jWpZgVaFQU2B3sysCSCCOqmPmemPSKHjTPPTvl0VpguhaNt4YW91/fgNPxDjhpMxYra2iR8JI2P+oF8eU+J/EVfM1nBcJTFisTqjt3Udh1GNPT4Vmc0rAFd4kBosQYvygzcziqz3hbNU9RqUx5cjmDrEsdIA5gdyABgBOFZkoCytrBaCjAlbBex5TEcwvcdhi3zNZKr04FSmp0wXgprJP1esbWAiY3900PD8qFZylQhSrKyybmZvBMst9pI+c6bw9nVUvSZUefLYcqgstNgHDCTqIpkkTeVN74A5uFipXzFQn23CognT9WqKzzMCYhfXV6nE+VLUyE0kGZ0sDPrc7gnqJGNfQ4dTUC0xeSBveTYAXm9sTZnLI4h1DD16HuOx9cBDwwArqi+38f44E8SyEQzaWn+6T/AAwRk6BovpmUeYncMBMdtgb+7AfimpCrfo/5DAWbm+ExHVYztjsABnzyf2qY/wCdMeWfSplAcy1QEFlCiLfdBG/eTj1HNmV/t0/+4uPJPpNruvEagDHSaVPlEyTHYfC/4HAB/R/4SXiD1nqE06aaQNCqCzMGkAkRYaSbGZGPV+A+FKeVI8uo4hdAMJOm3L7MbgGwm574xv0VccpU1amyuC5Uzc3Z3EsDGm2jYdMbyhxsea9NxA3VukTEEbzY3wB+Zy9OoDSdQwIBIPrIHrNjf0x5x414e+TdXpsSjzp7ggQwJFuoYbXB7Y2VXiCnP0qSsZfLs0i4hXpm52BgmD6n0xlvpgzkUssy3Ry9iNzClTB6xqHxOAsfo+zq1cvXdemZQH1IFDF74ipkvQj7xkemqnP8MZX6JoOSrkDfNKT79ND8LY1/HwBUy5vPmf4T/AYA3NZJHDgi7KV1D2gCCLHpv0wJwStoVcs/t0lCj9tVAAYd7RI9cWeKDj/DSdVVZa1wCQUN4qIRswJuO3uGAu2a+Mt9JGTFTJliYNOojqYmCT5d77c5BPQSbxiw4FxcVXekx5kiCQVLAg7qbqwgyDceu5l8VZTzcnmaYiWo1InbUFJX8QMB5xxiowIoh9LCkC7gkghQajsQdyQDuOo2nEWcVVhmJF3dWuxVKQ+scAnRrAJInaFO8YbxHL/pOmpSpHRmDQpyskBSF1gxYc0CP2D8HZLOiogJX22r0gBpBAqAQvr+rURecBU5sJSqjUVApylXTzO4qVdDVNV9TczkEkmTS6nHofg/hyFvLOhggDTvrn2aik7K40tt2HTHmhzT+UtZDLU3FGssSpBBKFluCpQMl+qgi9x6j9FvEzXyvMBrouaMjqoCspFzbmj4YDbqoAgWHbGc8dZnTlioMO7KEMAwwIKtBtAYLPbfGgL4yTZT9PreY0/o9ORTgkanBILe4fiTEcuApfDQy/EqWllcZigFV3eHJBmBrN6i2Ilub1Mkm9y/g1FBKVCrC6EAAhh7JnttMzt8MXfC+GU6KkU0USZJAAJ7TAExg5RgJUJgTv1wpw2cOi2AdjP+MVlEHcsPmpxoFGM/4x/Vp+80f3GwFjVN8dhGPr0wmADzY5R+9S/7i48b+lZ44k/NEpSUeh0yD+OPZs0bD9+l/wBxceI/SXm9PGSfutlupAFkaZG3S+AL8L5YUMz5dSrqCIrkyRABUQLdNUY3uXyK1sw1Nqp1BUYdi0BnkTvce+D2OB+M5Y1c3kqmVVGHlVxUIInQzUFbmnmZCzNBMyD1xP4Y0cpCL+kc+lpICsFKEMY1MthIuLAgdcA5s0P6QFNCXKZaoh0knmdqZMDuqqAL7t0nA/0xov6PQDW+ut/ca23uxa+FsiP0vOZiDU1VBS81iBekgV9KAaQNWpJEHkIMxOMZ9OXEC1ShQS+hWd4EkF4C9bEBT/eGAufooqzlMxH/AOSo+GmiPScajxZm/L8hpj6yPftb8MY76GGnIVzO2ZW/uWifyxu/Evh2jnaaU62oKjhxoMGQGWNjIIY2wFjOEO2PO28DCQTlqhIM2roYIIIg6ReO/wBoDpzYOzPgoBzpo1XFwGassEQYMEd4m23eLhq04dTDaolu7Mx+6ftHflHyxNmKQZWUkQylT7iCMZXL+GmEf+3aI28yn8BZb+/pbfB/9BcqjyTf2hqp8vNHa9r4DMUvCzjIU6KK501KhZCwEGdB02uG0lv7ZM3xLwXwUXy7JXARjVVgpGoaV0TaRcjUPSeux0R4K4CqMupAueddyJtO5nfbHVuAAOdGWlfvakHSZ0xuDIiR3nAUPhvwM1Go71UpMlY1FrILAjlak4Qcog+YCN+eZPXTeEuADJ06lMQVaqzrHRTAC/CPdiDM8BJJAoWC6pLrzNE6YC/etJtYnA9Lw6SXLUSNKSnOnM4JhY0WEBb+/wCIaLiVBnpsimC0CewJGr/lnE2Wy6oqoohVAAHoMY+p4YPmEjLW5ubXS6DlgeVN9vT1xLS4WA6q9IJcT9bTBAJIJ0+WNUCDHv7CQ2YTC6MY08PQmGoKRO5rU4joSNO8dNpm53xNRySFlVkVVgcwq0jp5ZIjR0MjfeOmwap1MWthUGMfUyKTHltA2irR7+q274lpZaFA8rSeaQKyGe3No93brv1DWnGd8aU5pKZAIe0/uNgc5IQTpbfY1afdrjl2gL/e9MIOB5eooNQsryRBqIT1EAgCxB6RvgC80wUgEDYY7BdcX6YTAD5gW/t0v+4mPCPpekcUrN2FKPhTQ2x7xWXlE/fp/wDWuPE/pPg8TzAY2+qAj/h0xFr9cB6h4Tz1N8vSqLcUwgkTyh0XlANyJAvtaxMRiw4dw2jTJq09YeGmQWGtoliYtHaYAnGC8J5NadNBSr0vMKhvLNWmxcQDAQmCY2m4uREziyqZvNhKiDN0MvqvFRlWodQEXdSZi0kg4Db5zN08nQQA6ieWmN2qPBcm25MMxPvx4r461uVrtUJZalSjVkD2tbvRYQLKya1Hby/dja8EymWptTFaq9d6dNhTpUPOr+UGEFj5QYIY5QB362jMfSLmiB5KUifNUAsw0lXosusBTBPtTfpU9MBpfoWT/wBhmR0OYse806Ix6lpx5b9ClshmB2zO28DRRt/CMep4ATiSckdC9MH3F1BH44rs8icq0yFbWVIZKpB6Rba/WYxbZ4co/fp/9aYq83xvmZVEaNWrnoHYhQYNQFeYjcenUYCCnDKgD0wxjUNFT2jPcSu62I74cR1VqcftU6k9I5Ymd523+GG1M+zqoJB2MTSljJAIit/Zt1BwmtW5QQCCYGtO8ASKk/Zi/wD4AzyEdyF0wVIWaWxgRcrBiD/n0X+im5/1M20Hy1EQbza9uv5YANQEGRqsGH6u3MVBnUepYdrmcEZfMMvKjqAOgNODfp1BO8bT1wDl4RUmYobyR5a7Wt7PvE/h0wY+Spq9Nlpop1m4UAxoqdRiCjnnkAtsTM6JO0iB8dv5YIy1QuKZLavrD9231b25fXvgDQMVedUhmILgyNgSI0r1Ctf+GLgDFPxAMXcQSvUQSJKDceW0jobixwAy1ah6uIgbNf3/AFfWLkdxiXLh2tLD3yOkCCafUyT8/TEYoT9g3ieQ9JF/qLH/AF73GifuHrMobz3+oM7n8MAWuXqQOYSP29x68nu6Yl/R321Tvu19rbJ8/dgZcub8th+z3gbeTf4evTDhR/ZsLgafeQP1PqfdPfATfo79/wAR/g32+ZxFUp1IjTTJvcsens7J1O/b12w1staNNotyjcGf9jb/ADNsBZmhy2T0/V9wZH/xzax6dT3GAtKtG+OwtWJwuADrDlH79P8A61x4f9K1H/8AkcxcQTSmBefKSJPrt8ce51xYfv0/+tceJ/SQpbitVL3akbD/AHdOfwwF/wCAvB9KvSDOSoU6WCwCTpW0mdIxecL8K5YZtkZNUc0Pcm25PwjBH0WVZy1RSLrVPxGlYPqLG/pjs9nPI4mxkkPTpmBFolYPW5/PAbWnQVQAqhQLAAAD5DHjv0q0RUaqZOqhmQLfZSvlqRE2+/SP4d8eyaseUeO8r5mZ4jSH9ZlEqWi75fTUU++JHxGAI+hRIyFe8zml/EUR8+mPVAMeVfQfTIyOYkR/7tT/AMtDHrGnADZ32f7Sf9a4o3zAWq5LOQHawdt5aTBrxAANoEEggDbGhrUQwg7WPyII/LAdLJU3AZXLA3kMCD0mRvgKunXYSuqQdRB1NNrDmNcmDpAtF57nEzv9qSDMHm27AxWHZiBtc23xZjhqbX+eOrZJAu5AHcsfTYEd8BWCtYXmZHtdBpIP6+xljeSdvTEq1BcawJVSZYzPv871m3SLnBNGiptqewBP6wRquJlrHuDcDfE9bLqqlucwCfbfp72wANtQBM2J0hoPWF/Xe0SANuoxNlKbLplSJqn2t48to+23u3Huw/MPRVdWtiIm1SpcTFiGif5HscSOtNIYliRsC7G/s2DNE3j0wBuKXPrLuNANxzaWJA0CRak4j0Pc4uabgiQQR6GfxwBmcqpdiRJJA9kG0L10Md7x6YAbQ6ghZAHRR6dAKB3kT/lGHI1X7z2veb7SP1G3bv8Akhy1/Z266BtcR+ovYRb3dpnWI/Upttpfbb/Ze/AMLVQd2Iv36e6heff3jDmLkSGqDfp8rGj64dCi3kp/df0/3X+owrMo/ql3J9lt+/6vePxtgGu792Me+99rUtvUf54DqmqVPM4v0F/xy/8ADBp0n+qXYfZbvEexttgepEWor3iH9P8Ad7229BgJM04DXIHxx2AON8DWvUDl2UhQLdbkz77/AIY7AHVNh+8g/EY8c8fKBxWp09hiZ3Aor/LHsrpIH7yn5EHHl3j7Jls7mHkexSUdwxCz16i3xGAvfooqTRqGT7RnfuYM7YXxdUppnabMy+yobuOYmT2EAYI+jHI6MuxAgFtvUf8Ak7Yzv0r8KVa1BwSDV8zXH2iDT0gnpF/fgPU1/DHnXiV9PGKTbgolMr0OoNM2vI6dYxs/ClUvk6DGSTTW53sI367YwP0mZdjnEcLOinTIEEywZiPlbAWv0W8N/R8rmqQJOnOMt/2RRSP+XHowxmvDdGErkCNddKh97JQJP+us404GAhzTQjXUcpu3si259O+Kvg+UrqtPVWV0ABjTBYc8X+KdB7PvBuKlIEEESCCCO4O4wNl8lTpRpAX7IknrFhJtMCw7DAA8Po1Qh+vWzuWimNyzlh7VgCet7H34RKorUjrqNCsTqUKJB1BFj711O3tR1sLSnlqaSwRFncgAW9Th5Cr2En0Ek/mcBWBqRpyWN+fTrGokmV23PMgH9ntgqjl1KaATFiQGLdLAMelgbdvU4JdwoJ7dh6dhuYxIBgB0yNMKF0iBIv6zN/ifnhUyVMbU0Fo9kbDYbbYIx2AgymWCAgEmWZultRJgAWAvgXNqNZt2+zM+zb9W3r1/OcWOK3NVDrKzbrYfdF7qfzwEYpDoDe/sRuCP9j3xJ5f7M3m679b/AFVv88R6CRAF/cLzbqkdT8zjqNIEbRIkjSPlen7vW/pgFajbb38g9R/sr/5/NqUiSBF53gepJk0gJ2xJUQdR1+6P2f8Ad9Ywi0trWGwgdr7KImMAi5ExGlRH7n+D3DDKmSaDyie3JeLC/l9iRiQLBtt7h/hwJWEqRse0CDta6+/AWVXfHYC4lxSlSfS7hTAMX2v292OwBTHb1YfxP8MY3xFpbM1EULrlT6+wLxEkQBtjalPZ9/8AA4qeP8IFVfMppTNdDKsbEgAgrq3i+2Ai8FKP0cERcnt0t0xQfSPTh6VTlMNEHsQJPw0/juMWnhTODLqaNenUpPqJurmmPQVPZ9e2B/GeTqVyDTCFIWKkahpvILCwkkRv1MDqFx4JqasjR2sGW3XSzLPxicZXxznTSzciDC051GBdjpvO5g2xpvBbCjkUFYqnlmoGJIC+2xkMTBBBmZwbQ4blqtVs0AKjMoQM11AWboCIvJ5hv3wDeAZ6nmKPm0mDKzrcbSugEA7NBESCRi7jA1OkAGAAADLAAgD2OmCsBW8WrOIQIxRgdTrBIsSRBPLYHmvcj34r62Y1KHVs5AkgCmt4RSPaTmmIB6lj02t+KKGptTmNask2kahpmDvcj54rOFiQifpblxJ0nyyW0xqBBXURcTEDtAwEnEKjaAk1SrSzPouFmdACgQY6kbDucTpTpkiFqkg6ZKsI0gX5gPu7jue+BT7KB3dw+ggsF5Cm5kCzGGO3Q4lHD6K6YdiBJmSfUSfQsxvvJ92AlqTrDAMVtDFzBLXsoa42HSN9sOyC1lHOoM/tbbdTJPXrsBjq6pETUaCOUapETcQJtfb+WH5SNZYLUAICgsGn7TEnVcCbenxwDhXqSF0pq3PMSALenXYfPBowxKQBJAud8PGA7Fbmyddo6dr29/8APFliCv74vf5e44CtqSOg9ffM9j2xHrvZRaeh6xH9X1v/AK2J8ox1PXp0BiOT3YiXLsPs/C0C/SKeAUVDIMSOtvfH2MEUVJmL+th7un+pw1aZHT3/AB3+x8cSU0PY+o+W3LgFqUSen5dd8DVcs8bT16bz7+2JHptHX4R8Psen44jpo2oSGj3ntaeQdsBlPGtKoa4KvpHli2kH7Td8diHxvxOtSzAVcrmq48sHXRoM6+03KWFtVtvUY7Abh6sFZIJmYEA7ETBNxJwzzRBmm0yw9qnNzb7fW1sdmsjTqFS6yVupkiPdB9cIOG0pJ0XJLG7CSdzvucBLTzED2W95NPrP7eG10R7NSn405+eqRhn9GUI0+WpEzBveCOvoSPjiZcpTH2F+Q6iPyJGAzeR8PBM15rU1emNWgt5bNcAASTJIuJvt3JnULX/Yb5p/iwxcrTEQiiIiwtBkR7jhxy1PfQs26DptgIsxmAoJblUut2KgD2f2vQ4NLi1xfb1xAaFPqq7AbDpt8sPdFI0kArtBAj5YBx0kj2SQTG0g7H3HENKk91qVFdSNtGk9OuoiPSOuGvlaR3RD/ZGFOUpH+rTedhvb+Q+QwEqUmAjX1kWAgdF/ITjq9NiVIYgDf2Y+MifS3fDBlqdhoW21ha8j8b4QZentoWPcMBItLmnWx9Dpjp2HpiacCtQp9US/oML5NP7q/IdwfzAPwwBGrCeYO4+YwKKdIbKg67DHJRpDZE/uj+WAKFRe4+YxBmqsA3Fj1MdJj344LT+6tvQYSroYEEKQdwQLxtPfYfLAAvXIvP8Azdd4j4EYjFY/ePX7fqe5/wDGDTXUbbD/AFbHfpQ74AJcyZ3I3kF/iYv0A/1fElXMELMMYI9ksx2noDY+u0YK/Sl74bVdWUgzB7Eg/MEHAVtbPsum5cNpWFJ1Sbg+1tHz/I5Kw1hZeZ2JH3SZ9q4+d8NymUpISU1X3l3I+TMQPhgxq6gEkwOv88BMuOx4l4q+m56eYank6dKpSW2t9XMwJkrBHLtGEwHsDfwxGmOx2AWnscSJ092Ox2Ad0xDjsdgGvhqbY7HYBGxMm2Fx2AcuG1cdjsB2X9v4HEOY2OOx2AGX2cTJ7OOx2Ajq4Ef2cLjsAK+IhhMdgJ0wSNsdjsBJlsU3j7/+tzn/AAX/ACx2OwHy9jsdjs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6591</TotalTime>
  <Words>585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SPANISH-AMERICAN WAR</vt:lpstr>
      <vt:lpstr>spanish oppression</vt:lpstr>
      <vt:lpstr>spanish oppression</vt:lpstr>
      <vt:lpstr>Spanish colonies</vt:lpstr>
      <vt:lpstr>Cuban Rebellion</vt:lpstr>
      <vt:lpstr>Cuban Rebellion</vt:lpstr>
      <vt:lpstr>U.S. Perspective</vt:lpstr>
      <vt:lpstr>President MCKinley</vt:lpstr>
      <vt:lpstr>U.S. Response</vt:lpstr>
      <vt:lpstr>USS MAINE</vt:lpstr>
      <vt:lpstr>USS MAINE</vt:lpstr>
      <vt:lpstr>USS MAINE</vt:lpstr>
      <vt:lpstr>Declaring War</vt:lpstr>
      <vt:lpstr>Pacific Theater</vt:lpstr>
      <vt:lpstr>Caribbean Theater</vt:lpstr>
      <vt:lpstr>Aftermath</vt:lpstr>
      <vt:lpstr>Aftermath</vt:lpstr>
      <vt:lpstr>Aftermath</vt:lpstr>
      <vt:lpstr>Teddy Roosevelt</vt:lpstr>
      <vt:lpstr>Teddy Roosevelt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Agent Strung</cp:lastModifiedBy>
  <cp:revision>97</cp:revision>
  <cp:lastPrinted>2018-12-10T13:33:56Z</cp:lastPrinted>
  <dcterms:created xsi:type="dcterms:W3CDTF">2018-08-11T20:12:27Z</dcterms:created>
  <dcterms:modified xsi:type="dcterms:W3CDTF">2018-12-10T14:52:27Z</dcterms:modified>
</cp:coreProperties>
</file>